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90" r:id="rId5"/>
    <p:sldId id="289" r:id="rId6"/>
    <p:sldId id="270" r:id="rId7"/>
    <p:sldId id="258" r:id="rId8"/>
    <p:sldId id="259" r:id="rId9"/>
    <p:sldId id="260" r:id="rId10"/>
    <p:sldId id="272" r:id="rId11"/>
    <p:sldId id="271" r:id="rId12"/>
    <p:sldId id="273" r:id="rId13"/>
    <p:sldId id="274" r:id="rId14"/>
    <p:sldId id="285" r:id="rId15"/>
    <p:sldId id="280" r:id="rId16"/>
    <p:sldId id="296" r:id="rId17"/>
    <p:sldId id="276" r:id="rId18"/>
    <p:sldId id="286" r:id="rId19"/>
    <p:sldId id="281" r:id="rId20"/>
    <p:sldId id="291" r:id="rId21"/>
    <p:sldId id="295" r:id="rId22"/>
    <p:sldId id="269" r:id="rId23"/>
    <p:sldId id="277" r:id="rId24"/>
    <p:sldId id="284" r:id="rId25"/>
    <p:sldId id="275" r:id="rId26"/>
    <p:sldId id="282" r:id="rId27"/>
    <p:sldId id="261" r:id="rId28"/>
    <p:sldId id="262" r:id="rId29"/>
    <p:sldId id="263" r:id="rId30"/>
    <p:sldId id="278" r:id="rId31"/>
    <p:sldId id="279" r:id="rId32"/>
    <p:sldId id="292" r:id="rId33"/>
    <p:sldId id="293" r:id="rId34"/>
    <p:sldId id="294" r:id="rId35"/>
    <p:sldId id="298" r:id="rId36"/>
    <p:sldId id="299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377" autoAdjust="0"/>
  </p:normalViewPr>
  <p:slideViewPr>
    <p:cSldViewPr>
      <p:cViewPr>
        <p:scale>
          <a:sx n="107" d="100"/>
          <a:sy n="107" d="100"/>
        </p:scale>
        <p:origin x="-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Reasons for Referrals</a:t>
            </a:r>
          </a:p>
        </c:rich>
      </c:tx>
      <c:overlay val="0"/>
    </c:title>
    <c:autoTitleDeleted val="0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referrals per reason, Please note that a referral may have more than 1 reason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Sheet1!$A$2:$A$15</c:f>
              <c:strCache>
                <c:ptCount val="14"/>
                <c:pt idx="0">
                  <c:v>McKinney Vento</c:v>
                </c:pt>
                <c:pt idx="1">
                  <c:v>Attendance</c:v>
                </c:pt>
                <c:pt idx="2">
                  <c:v>Safety Concerns</c:v>
                </c:pt>
                <c:pt idx="3">
                  <c:v>Medical Concerns</c:v>
                </c:pt>
                <c:pt idx="4">
                  <c:v>Offer Resources</c:v>
                </c:pt>
                <c:pt idx="5">
                  <c:v>Home Visit Assessment</c:v>
                </c:pt>
                <c:pt idx="6">
                  <c:v>Contact Parent</c:v>
                </c:pt>
                <c:pt idx="7">
                  <c:v>Hygiene</c:v>
                </c:pt>
                <c:pt idx="8">
                  <c:v>Chronic Head Lice</c:v>
                </c:pt>
                <c:pt idx="9">
                  <c:v>Grief/Loss</c:v>
                </c:pt>
                <c:pt idx="10">
                  <c:v>Food/Clothing</c:v>
                </c:pt>
                <c:pt idx="11">
                  <c:v>Hair Cut in Snip It Salon</c:v>
                </c:pt>
                <c:pt idx="12">
                  <c:v>Hair Cut in Styles and Smiles Salon</c:v>
                </c:pt>
                <c:pt idx="13">
                  <c:v>Other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199</c:v>
                </c:pt>
                <c:pt idx="1">
                  <c:v>109</c:v>
                </c:pt>
                <c:pt idx="2">
                  <c:v>26</c:v>
                </c:pt>
                <c:pt idx="3">
                  <c:v>40</c:v>
                </c:pt>
                <c:pt idx="4">
                  <c:v>51</c:v>
                </c:pt>
                <c:pt idx="5">
                  <c:v>38</c:v>
                </c:pt>
                <c:pt idx="6">
                  <c:v>13</c:v>
                </c:pt>
                <c:pt idx="7">
                  <c:v>13</c:v>
                </c:pt>
                <c:pt idx="8">
                  <c:v>24</c:v>
                </c:pt>
                <c:pt idx="9">
                  <c:v>6</c:v>
                </c:pt>
                <c:pt idx="10">
                  <c:v>34</c:v>
                </c:pt>
                <c:pt idx="11">
                  <c:v>108</c:v>
                </c:pt>
                <c:pt idx="12">
                  <c:v>4</c:v>
                </c:pt>
                <c:pt idx="13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018944"/>
        <c:axId val="110008960"/>
        <c:axId val="0"/>
      </c:bar3DChart>
      <c:valAx>
        <c:axId val="1100089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10018944"/>
        <c:crosses val="autoZero"/>
        <c:crossBetween val="between"/>
      </c:valAx>
      <c:catAx>
        <c:axId val="110018944"/>
        <c:scaling>
          <c:orientation val="minMax"/>
        </c:scaling>
        <c:delete val="0"/>
        <c:axPos val="l"/>
        <c:majorTickMark val="out"/>
        <c:minorTickMark val="none"/>
        <c:tickLblPos val="nextTo"/>
        <c:crossAx val="110008960"/>
        <c:crosses val="autoZero"/>
        <c:auto val="1"/>
        <c:lblAlgn val="ctr"/>
        <c:lblOffset val="100"/>
        <c:noMultiLvlLbl val="0"/>
      </c:cat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Social</a:t>
            </a:r>
            <a:r>
              <a:rPr lang="en-US" baseline="0" dirty="0" smtClean="0"/>
              <a:t> Work Service </a:t>
            </a:r>
            <a:r>
              <a:rPr lang="en-US" baseline="0" dirty="0"/>
              <a:t>referrals by School</a:t>
            </a:r>
            <a:endParaRPr lang="en-US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Dogwood Elementary-34.2%</c:v>
                </c:pt>
                <c:pt idx="1">
                  <c:v>Hawthorn Elementary-10.8%</c:v>
                </c:pt>
                <c:pt idx="2">
                  <c:v>Oak Ridge-8.9%</c:v>
                </c:pt>
                <c:pt idx="3">
                  <c:v>Hurricane Deck-6.4%</c:v>
                </c:pt>
                <c:pt idx="4">
                  <c:v>Osage Beach Elementary-1.7%</c:v>
                </c:pt>
                <c:pt idx="5">
                  <c:v>Middle School-14.1%</c:v>
                </c:pt>
                <c:pt idx="6">
                  <c:v>High School-23.9%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34.200000000000003</c:v>
                </c:pt>
                <c:pt idx="1">
                  <c:v>10.8</c:v>
                </c:pt>
                <c:pt idx="2">
                  <c:v>8.9</c:v>
                </c:pt>
                <c:pt idx="3">
                  <c:v>6.4</c:v>
                </c:pt>
                <c:pt idx="4">
                  <c:v>1.7</c:v>
                </c:pt>
                <c:pt idx="5">
                  <c:v>14.1</c:v>
                </c:pt>
                <c:pt idx="6">
                  <c:v>23.9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187591134441536"/>
          <c:y val="0.41794306961629796"/>
          <c:w val="0.33423519976669586"/>
          <c:h val="0.4933795775528059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SWS</a:t>
            </a:r>
            <a:r>
              <a:rPr lang="en-US" baseline="0"/>
              <a:t> referrals by Grade</a:t>
            </a:r>
            <a:endParaRPr lang="en-US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Sheet1!$A$2:$A$11</c:f>
              <c:strCache>
                <c:ptCount val="10"/>
                <c:pt idx="0">
                  <c:v>PK-3%</c:v>
                </c:pt>
                <c:pt idx="1">
                  <c:v>K-15.3%</c:v>
                </c:pt>
                <c:pt idx="2">
                  <c:v>1-11.3%</c:v>
                </c:pt>
                <c:pt idx="3">
                  <c:v>2-8.9%</c:v>
                </c:pt>
                <c:pt idx="4">
                  <c:v>3-7.4%</c:v>
                </c:pt>
                <c:pt idx="5">
                  <c:v>4-6.9%</c:v>
                </c:pt>
                <c:pt idx="6">
                  <c:v>5-5.6%</c:v>
                </c:pt>
                <c:pt idx="7">
                  <c:v>5-3.4%</c:v>
                </c:pt>
                <c:pt idx="8">
                  <c:v>7 &amp; 8 -14.1%</c:v>
                </c:pt>
                <c:pt idx="9">
                  <c:v>9-12: 24.1%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15.3</c:v>
                </c:pt>
                <c:pt idx="2">
                  <c:v>11.3</c:v>
                </c:pt>
                <c:pt idx="3">
                  <c:v>8.9</c:v>
                </c:pt>
                <c:pt idx="4">
                  <c:v>7.4</c:v>
                </c:pt>
                <c:pt idx="5">
                  <c:v>6.9</c:v>
                </c:pt>
                <c:pt idx="6">
                  <c:v>5.6</c:v>
                </c:pt>
                <c:pt idx="7">
                  <c:v>3.4</c:v>
                </c:pt>
                <c:pt idx="8">
                  <c:v>14.1</c:v>
                </c:pt>
                <c:pt idx="9">
                  <c:v>24.1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604257801108199"/>
          <c:y val="9.2546244219472579E-2"/>
          <c:w val="0.23006853310002917"/>
          <c:h val="0.8187764029496312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SWS</a:t>
            </a:r>
            <a:r>
              <a:rPr lang="en-US" baseline="0"/>
              <a:t> referrals by Worker</a:t>
            </a:r>
            <a:endParaRPr lang="en-US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Rebecca Caufield, School Social Worker-60.3%</c:v>
                </c:pt>
                <c:pt idx="1">
                  <c:v>Rebecca Salter, Home to School Liaison-39.7%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60.3</c:v>
                </c:pt>
                <c:pt idx="1">
                  <c:v>39.700000000000003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604257801108199"/>
          <c:y val="9.2546244219472579E-2"/>
          <c:w val="0.23006853310002917"/>
          <c:h val="0.8187764029496312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7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2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5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4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3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8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0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6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6F43F-6705-4DFB-B176-C28BE93C62F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AC89-B8F5-4C78-8E15-E79AB1813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6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gi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458199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Camdenton R-III School District</a:t>
            </a:r>
            <a:br>
              <a:rPr lang="en-US" dirty="0" smtClean="0"/>
            </a:br>
            <a:r>
              <a:rPr lang="en-US" dirty="0" smtClean="0"/>
              <a:t>2016-17 </a:t>
            </a:r>
            <a:br>
              <a:rPr lang="en-US" dirty="0" smtClean="0"/>
            </a:br>
            <a:r>
              <a:rPr lang="en-US" dirty="0" smtClean="0"/>
              <a:t>School Social Work Services</a:t>
            </a:r>
            <a:br>
              <a:rPr lang="en-US" dirty="0" smtClean="0"/>
            </a:br>
            <a:r>
              <a:rPr lang="en-US" sz="3000" dirty="0" smtClean="0"/>
              <a:t>by: Rebecca R. </a:t>
            </a:r>
            <a:r>
              <a:rPr lang="en-US" sz="3000" dirty="0" err="1" smtClean="0"/>
              <a:t>Caufield</a:t>
            </a:r>
            <a:r>
              <a:rPr lang="en-US" sz="3000" dirty="0" smtClean="0"/>
              <a:t>, LMSW, School </a:t>
            </a:r>
            <a:r>
              <a:rPr lang="en-US" sz="3000" smtClean="0"/>
              <a:t>Social Worker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1509" y="3429000"/>
            <a:ext cx="6400800" cy="990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7030A0"/>
                </a:solidFill>
              </a:rPr>
              <a:t>It is a Great Day to be a</a:t>
            </a:r>
            <a:endParaRPr lang="en-US" sz="5000" dirty="0">
              <a:solidFill>
                <a:srgbClr val="7030A0"/>
              </a:solidFill>
            </a:endParaRPr>
          </a:p>
        </p:txBody>
      </p:sp>
      <p:pic>
        <p:nvPicPr>
          <p:cNvPr id="2051" name="Picture 3" descr="C:\Users\rcaufield.CAMDENTONSCHOOL\Downloads\attachments\20170324_1023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42732" r="4045"/>
          <a:stretch/>
        </p:blipFill>
        <p:spPr bwMode="auto">
          <a:xfrm>
            <a:off x="1632528" y="4495800"/>
            <a:ext cx="5578763" cy="19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uth B - Lost Boy (Official Vide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518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"/>
    </mc:Choice>
    <mc:Fallback xmlns="">
      <p:transition spd="slow" advTm="8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D:\School\2016 2017\Mad Hatter Tea Party\20170202_114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/>
          <a:stretch/>
        </p:blipFill>
        <p:spPr bwMode="auto">
          <a:xfrm rot="5400000">
            <a:off x="-539952" y="3216189"/>
            <a:ext cx="4154055" cy="261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School\2016 2017\Mad Hatter Tea Party\20170202_090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418"/>
            <a:ext cx="4495800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09" y="152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100% January: Mad Hatter Tea Party</a:t>
            </a:r>
            <a:endParaRPr lang="en-US" dirty="0"/>
          </a:p>
        </p:txBody>
      </p:sp>
      <p:pic>
        <p:nvPicPr>
          <p:cNvPr id="13315" name="Picture 3" descr="D:\School\2016 2017\Mad Hatter Tea Party\20170202_133713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r="2547"/>
          <a:stretch/>
        </p:blipFill>
        <p:spPr bwMode="auto">
          <a:xfrm>
            <a:off x="2286000" y="580494"/>
            <a:ext cx="2438400" cy="216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School\2016 2017\Mad Hatter Tea Party\20170202_0908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0335"/>
          <a:stretch/>
        </p:blipFill>
        <p:spPr bwMode="auto">
          <a:xfrm rot="5400000">
            <a:off x="4427299" y="585406"/>
            <a:ext cx="2451340" cy="18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D:\School\2016 2017\Mad Hatter Tea Party\20170202_1114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3340" y="3535833"/>
            <a:ext cx="3924300" cy="22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School\2016 2017\Mad Hatter Tea Party\File_007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11408" r="14777" b="16283"/>
          <a:stretch/>
        </p:blipFill>
        <p:spPr bwMode="auto">
          <a:xfrm>
            <a:off x="4696690" y="3765533"/>
            <a:ext cx="4416040" cy="28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:\School\2016 2017\Mad Hatter Tea Party\20170202_114315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/>
          <a:stretch/>
        </p:blipFill>
        <p:spPr bwMode="auto">
          <a:xfrm rot="5400000">
            <a:off x="6149626" y="572994"/>
            <a:ext cx="3259579" cy="230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:\School\2016 2017\Mad Hatter Tea Party\20170202_1112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r="19368"/>
          <a:stretch/>
        </p:blipFill>
        <p:spPr bwMode="auto">
          <a:xfrm>
            <a:off x="5105400" y="2798819"/>
            <a:ext cx="1447800" cy="13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0"/>
    </mc:Choice>
    <mc:Fallback xmlns="">
      <p:transition spd="slow" advTm="905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chool\2016 2017\Cat in the Hat\20170302_0745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/>
          <a:stretch/>
        </p:blipFill>
        <p:spPr bwMode="auto">
          <a:xfrm rot="5400000">
            <a:off x="-610800" y="910422"/>
            <a:ext cx="4067177" cy="2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School\2016 2017\Cat in the Hat\20170302_121320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r="2072"/>
          <a:stretch/>
        </p:blipFill>
        <p:spPr bwMode="auto">
          <a:xfrm>
            <a:off x="1106054" y="4267200"/>
            <a:ext cx="8007928" cy="23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School\2016 2017\Cat in the Hat\20170302_1105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4871" b="9648"/>
          <a:stretch/>
        </p:blipFill>
        <p:spPr bwMode="auto">
          <a:xfrm rot="4175356">
            <a:off x="-119719" y="4992651"/>
            <a:ext cx="2211329" cy="112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School\2016 2017\Cat in the Hat\IMG_46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9583" r="28414" b="15291"/>
          <a:stretch/>
        </p:blipFill>
        <p:spPr bwMode="auto">
          <a:xfrm rot="6706244">
            <a:off x="5835700" y="-440529"/>
            <a:ext cx="2992582" cy="315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688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100% February: Cat in the Hat</a:t>
            </a:r>
            <a:endParaRPr lang="en-US" dirty="0"/>
          </a:p>
        </p:txBody>
      </p:sp>
      <p:pic>
        <p:nvPicPr>
          <p:cNvPr id="2053" name="Picture 5" descr="D:\School\2016 2017\Cat in the Hat\20170320_1309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2785" r="21427" b="4259"/>
          <a:stretch/>
        </p:blipFill>
        <p:spPr bwMode="auto">
          <a:xfrm>
            <a:off x="4931398" y="2459825"/>
            <a:ext cx="3548112" cy="263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chool\2016 2017\Cat in the Hat\IMG_46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b="11886"/>
          <a:stretch/>
        </p:blipFill>
        <p:spPr bwMode="auto">
          <a:xfrm rot="5400000">
            <a:off x="2581574" y="618826"/>
            <a:ext cx="2883829" cy="27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caufield.CAMDENTONSCHOOL\Downloads\Screenshot_2017-01-27-18-04-00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/>
          <a:stretch/>
        </p:blipFill>
        <p:spPr bwMode="auto">
          <a:xfrm>
            <a:off x="1422788" y="2897539"/>
            <a:ext cx="2655876" cy="174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4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7"/>
    </mc:Choice>
    <mc:Fallback xmlns="">
      <p:transition spd="slow" advTm="674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810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100% March: Luau</a:t>
            </a:r>
            <a:endParaRPr lang="en-US" dirty="0"/>
          </a:p>
        </p:txBody>
      </p:sp>
      <p:pic>
        <p:nvPicPr>
          <p:cNvPr id="4098" name="Picture 2" descr="C:\Users\rcaufield.CAMDENTONSCHOOL\Downloads\20170406_132250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r="7212" b="4580"/>
          <a:stretch/>
        </p:blipFill>
        <p:spPr bwMode="auto">
          <a:xfrm>
            <a:off x="76200" y="178208"/>
            <a:ext cx="5181600" cy="30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caufield.CAMDENTONSCHOOL\Downloads\attachments\S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9499"/>
          <a:stretch/>
        </p:blipFill>
        <p:spPr bwMode="auto">
          <a:xfrm>
            <a:off x="1847272" y="4648200"/>
            <a:ext cx="7296728" cy="215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caufield.CAMDENTONSCHOOL\Downloads\attachments\20170406_1052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2528" r="11415"/>
          <a:stretch/>
        </p:blipFill>
        <p:spPr bwMode="auto">
          <a:xfrm rot="5400000">
            <a:off x="-301678" y="3900867"/>
            <a:ext cx="2830945" cy="17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caufield.CAMDENTONSCHOOL\Downloads\attachments(1)\20170405_1512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4224866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-media-cache-ak0.pinimg.com/236x/4a/f2/ed/4af2ed0c71b12bac354e3b53010fd8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088"/>
            <a:ext cx="1174276" cy="16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2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3"/>
    </mc:Choice>
    <mc:Fallback xmlns="">
      <p:transition spd="slow" advTm="709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caufield.CAMDENTONSCHOOL\Downloads\DSC_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r="26865"/>
          <a:stretch/>
        </p:blipFill>
        <p:spPr bwMode="auto">
          <a:xfrm>
            <a:off x="4244418" y="4002809"/>
            <a:ext cx="1898363" cy="271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caufield.CAMDENTONSCHOOL\Downloads\DSC_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 r="10918"/>
          <a:stretch/>
        </p:blipFill>
        <p:spPr bwMode="auto">
          <a:xfrm>
            <a:off x="22781" y="3886200"/>
            <a:ext cx="4221637" cy="28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caufield.CAMDENTONSCHOOL\Downloads\DW Star Wars Greet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23595" r="6360" b="6934"/>
          <a:stretch/>
        </p:blipFill>
        <p:spPr bwMode="auto">
          <a:xfrm>
            <a:off x="22781" y="1340844"/>
            <a:ext cx="4895272" cy="28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may contain: one or more peo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9308" y="964169"/>
            <a:ext cx="121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100% April</a:t>
            </a:r>
            <a:endParaRPr lang="en-US" dirty="0"/>
          </a:p>
        </p:txBody>
      </p:sp>
      <p:pic>
        <p:nvPicPr>
          <p:cNvPr id="8" name="Picture 8" descr="Image may contain: 1 person, stand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46966"/>
            <a:ext cx="25146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may contain: one or more people and people sitt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 t="8533" b="18037"/>
          <a:stretch/>
        </p:blipFill>
        <p:spPr bwMode="auto">
          <a:xfrm>
            <a:off x="5193599" y="1417164"/>
            <a:ext cx="1543224" cy="246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5"/>
    </mc:Choice>
    <mc:Fallback xmlns="">
      <p:transition spd="slow" advTm="893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may contain: one or more people, people sitting, people standing and in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6698" r="1716" b="7071"/>
          <a:stretch/>
        </p:blipFill>
        <p:spPr bwMode="auto">
          <a:xfrm>
            <a:off x="92364" y="152400"/>
            <a:ext cx="8903854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may contain: 3 people, people smil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15211" r="8557"/>
          <a:stretch/>
        </p:blipFill>
        <p:spPr bwMode="auto">
          <a:xfrm rot="1049225">
            <a:off x="3305785" y="2078837"/>
            <a:ext cx="2854036" cy="16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may contain: 5 people, people smiling, people stan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15672" r="9498"/>
          <a:stretch/>
        </p:blipFill>
        <p:spPr bwMode="auto">
          <a:xfrm>
            <a:off x="1226127" y="3835400"/>
            <a:ext cx="4184073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may contain: 2 people, people standing and indo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619" r="8985" b="15749"/>
          <a:stretch/>
        </p:blipFill>
        <p:spPr bwMode="auto">
          <a:xfrm>
            <a:off x="92364" y="1637067"/>
            <a:ext cx="1336099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may contain: one or more people and people standi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t="22333" r="22545"/>
          <a:stretch/>
        </p:blipFill>
        <p:spPr bwMode="auto">
          <a:xfrm>
            <a:off x="7737142" y="2180647"/>
            <a:ext cx="1305700" cy="29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may contain: 1 person, stand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 b="7949"/>
          <a:stretch/>
        </p:blipFill>
        <p:spPr bwMode="auto">
          <a:xfrm>
            <a:off x="5941400" y="2142758"/>
            <a:ext cx="1795741" cy="27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may contain: 1 person, standi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t="10244" r="15628"/>
          <a:stretch/>
        </p:blipFill>
        <p:spPr bwMode="auto">
          <a:xfrm>
            <a:off x="152400" y="4117109"/>
            <a:ext cx="932874" cy="248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may contain: 2 people, people smiling, people standi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3675" r="16033" b="6246"/>
          <a:stretch/>
        </p:blipFill>
        <p:spPr bwMode="auto">
          <a:xfrm>
            <a:off x="5456735" y="4233140"/>
            <a:ext cx="1507722" cy="156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may contain: 1 person, smiling, standi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6458" r="21702" b="12451"/>
          <a:stretch/>
        </p:blipFill>
        <p:spPr bwMode="auto">
          <a:xfrm>
            <a:off x="1463100" y="2112740"/>
            <a:ext cx="801080" cy="17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Image may contain: 2 people, people smil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457" y="4540424"/>
            <a:ext cx="2013368" cy="17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Image may contain: one or more people and people stand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52" y="2667001"/>
            <a:ext cx="1236672" cy="102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Image may contain: 3 people, people smiling, people standi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3" t="13888" r="3913" b="7616"/>
          <a:stretch/>
        </p:blipFill>
        <p:spPr bwMode="auto">
          <a:xfrm>
            <a:off x="5456735" y="5748492"/>
            <a:ext cx="1896597" cy="10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8"/>
    </mc:Choice>
    <mc:Fallback xmlns="">
      <p:transition spd="slow" advTm="915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10606" r="21212"/>
          <a:stretch/>
        </p:blipFill>
        <p:spPr bwMode="auto">
          <a:xfrm>
            <a:off x="6927273" y="11549"/>
            <a:ext cx="2216727" cy="21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5208" r="32828"/>
          <a:stretch/>
        </p:blipFill>
        <p:spPr bwMode="auto">
          <a:xfrm>
            <a:off x="4553527" y="2819400"/>
            <a:ext cx="2362200" cy="31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08" y="152400"/>
            <a:ext cx="59412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100% May: Last day of school: Super Hero Day!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may contain: 5 people, people smiling, people stan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r="4128"/>
          <a:stretch/>
        </p:blipFill>
        <p:spPr bwMode="auto">
          <a:xfrm>
            <a:off x="175491" y="609600"/>
            <a:ext cx="460894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r="31755" b="7197"/>
          <a:stretch/>
        </p:blipFill>
        <p:spPr bwMode="auto">
          <a:xfrm rot="5400000">
            <a:off x="4959926" y="443347"/>
            <a:ext cx="1930403" cy="226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8561" r="28598" b="17424"/>
          <a:stretch/>
        </p:blipFill>
        <p:spPr bwMode="auto">
          <a:xfrm rot="5400000">
            <a:off x="-250748" y="3522730"/>
            <a:ext cx="2792113" cy="229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7671" r="14015" b="16761"/>
          <a:stretch/>
        </p:blipFill>
        <p:spPr bwMode="auto">
          <a:xfrm rot="5400000">
            <a:off x="2087875" y="4202089"/>
            <a:ext cx="2382982" cy="159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t="15246" r="5682" b="18277"/>
          <a:stretch/>
        </p:blipFill>
        <p:spPr bwMode="auto">
          <a:xfrm rot="5400000">
            <a:off x="6184003" y="3724820"/>
            <a:ext cx="3637926" cy="201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2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9"/>
    </mc:Choice>
    <mc:Fallback xmlns="">
      <p:transition spd="slow" advTm="718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18656" r="14015" b="31723"/>
          <a:stretch/>
        </p:blipFill>
        <p:spPr bwMode="auto">
          <a:xfrm>
            <a:off x="184725" y="304800"/>
            <a:ext cx="2961909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t="18492" b="15686"/>
          <a:stretch/>
        </p:blipFill>
        <p:spPr bwMode="auto">
          <a:xfrm rot="5074480">
            <a:off x="6634596" y="863164"/>
            <a:ext cx="3159245" cy="160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15270" r="18922"/>
          <a:stretch/>
        </p:blipFill>
        <p:spPr bwMode="auto">
          <a:xfrm>
            <a:off x="3279742" y="76200"/>
            <a:ext cx="2102177" cy="206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" b="22288"/>
          <a:stretch/>
        </p:blipFill>
        <p:spPr bwMode="auto">
          <a:xfrm rot="16200000">
            <a:off x="-998588" y="3103836"/>
            <a:ext cx="4292604" cy="18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4545" r="20581" b="14015"/>
          <a:stretch/>
        </p:blipFill>
        <p:spPr bwMode="auto">
          <a:xfrm rot="5400000">
            <a:off x="2795185" y="2317830"/>
            <a:ext cx="3071288" cy="270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t="7539" r="25924"/>
          <a:stretch/>
        </p:blipFill>
        <p:spPr bwMode="auto">
          <a:xfrm>
            <a:off x="5334000" y="116609"/>
            <a:ext cx="1893454" cy="22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15314" r="18056"/>
          <a:stretch/>
        </p:blipFill>
        <p:spPr bwMode="auto">
          <a:xfrm>
            <a:off x="5892800" y="2789366"/>
            <a:ext cx="2946400" cy="332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r="14331"/>
          <a:stretch/>
        </p:blipFill>
        <p:spPr bwMode="auto">
          <a:xfrm>
            <a:off x="2122889" y="4343400"/>
            <a:ext cx="272472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5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9"/>
    </mc:Choice>
    <mc:Fallback xmlns="">
      <p:transition spd="slow" advTm="662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caufield.CAMDENTONSCHOOL\Downloads\20170328_124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dog and sho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13" y="3868881"/>
            <a:ext cx="3613942" cy="28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Molly pics\2016\20161130_111934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72" y="28575"/>
            <a:ext cx="4142428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Molly pics\2016\20161104_124413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226">
            <a:off x="6824054" y="762000"/>
            <a:ext cx="2283001" cy="297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Molly pics\2016\20161023_1838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r="3439" b="15925"/>
          <a:stretch/>
        </p:blipFill>
        <p:spPr bwMode="auto">
          <a:xfrm>
            <a:off x="182252" y="1990562"/>
            <a:ext cx="3054284" cy="185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Molly pics\2016\20161023_184428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5"/>
          <a:stretch/>
        </p:blipFill>
        <p:spPr bwMode="auto">
          <a:xfrm>
            <a:off x="3124200" y="2438400"/>
            <a:ext cx="2766768" cy="249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Molly pics\2016\20160916_0830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" y="577392"/>
            <a:ext cx="2319576" cy="13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Molly pics\2016\20160518_152555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9" b="12655"/>
          <a:stretch/>
        </p:blipFill>
        <p:spPr bwMode="auto">
          <a:xfrm rot="21092403">
            <a:off x="2238359" y="426253"/>
            <a:ext cx="1314481" cy="14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3993824" cy="335013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>
                <a:solidFill>
                  <a:schemeClr val="bg1"/>
                </a:solidFill>
              </a:rPr>
              <a:t>Molly, DE Certified Therapy Dog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3080" name="Picture 8" descr="E:\Molly pics\2016\19128-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9"/>
          <a:stretch/>
        </p:blipFill>
        <p:spPr bwMode="auto">
          <a:xfrm rot="752247">
            <a:off x="4770340" y="4703307"/>
            <a:ext cx="1252092" cy="19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6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4"/>
    </mc:Choice>
    <mc:Fallback xmlns="">
      <p:transition spd="slow" advTm="722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olly pics\2016\20160916_0857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3" r="24864"/>
          <a:stretch/>
        </p:blipFill>
        <p:spPr bwMode="auto">
          <a:xfrm rot="5400000">
            <a:off x="5562185" y="1253990"/>
            <a:ext cx="3312370" cy="28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1 person, stand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r="17697" b="13909"/>
          <a:stretch/>
        </p:blipFill>
        <p:spPr bwMode="auto">
          <a:xfrm>
            <a:off x="7832436" y="0"/>
            <a:ext cx="1311564" cy="21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Molly pics\2017\20170510_143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6746" cy="309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Molly pics\2017\20170511_0946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r="12372"/>
          <a:stretch/>
        </p:blipFill>
        <p:spPr bwMode="auto">
          <a:xfrm>
            <a:off x="228600" y="3037079"/>
            <a:ext cx="3124200" cy="22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Molly pics\2017\20170517_0908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r="16641" b="10065"/>
          <a:stretch/>
        </p:blipFill>
        <p:spPr bwMode="auto">
          <a:xfrm rot="5400000">
            <a:off x="4418468" y="464898"/>
            <a:ext cx="2669310" cy="175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content.fcou1-1.fna.fbcdn.net/v/t31.0-8/s720x720/18451708_1920366524643945_7548778153963564988_o.jpg?oh=8b63db1f027376e758bd7f3bccdd8a5e&amp;oe=59B3D1E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675877"/>
            <a:ext cx="199643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1 person, standing, shoes and ha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13277"/>
          <a:stretch/>
        </p:blipFill>
        <p:spPr bwMode="auto">
          <a:xfrm rot="20533245">
            <a:off x="461100" y="5080340"/>
            <a:ext cx="1260119" cy="17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19" y="5401323"/>
            <a:ext cx="1942236" cy="145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E:\Molly pics\2017\20170517_10044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45" y="4275376"/>
            <a:ext cx="4049466" cy="22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4"/>
    </mc:Choice>
    <mc:Fallback xmlns="">
      <p:transition spd="slow" advTm="725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may contain: 2 people, child, dog and 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6299201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may contain: one or more people, people sitting and 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3305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may contain: 1 person, d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0836"/>
            <a:ext cx="3962401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may contain: one or more people and d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02628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may contain: one or more people and people sitt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331" y="174335"/>
            <a:ext cx="2048687" cy="27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3"/>
    </mc:Choice>
    <mc:Fallback xmlns="">
      <p:transition spd="slow" advTm="668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8889749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Some homes of students served: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Houses in poverty\20160107_1136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b="21474"/>
          <a:stretch/>
        </p:blipFill>
        <p:spPr bwMode="auto">
          <a:xfrm>
            <a:off x="152400" y="1219200"/>
            <a:ext cx="3234326" cy="17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Houses in poverty\20160107_1136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9683" r="11865" b="28944"/>
          <a:stretch/>
        </p:blipFill>
        <p:spPr bwMode="auto">
          <a:xfrm>
            <a:off x="3352800" y="1219200"/>
            <a:ext cx="3346025" cy="17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Houses in poverty\20160217_1608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6" b="10412"/>
          <a:stretch/>
        </p:blipFill>
        <p:spPr bwMode="auto">
          <a:xfrm rot="21341017">
            <a:off x="279030" y="4390960"/>
            <a:ext cx="3150030" cy="192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Houses in poverty\20161205_123404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4" t="29788" b="20435"/>
          <a:stretch/>
        </p:blipFill>
        <p:spPr bwMode="auto">
          <a:xfrm rot="513231">
            <a:off x="3530190" y="3417973"/>
            <a:ext cx="5182169" cy="27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"/>
    </mc:Choice>
    <mc:Fallback xmlns="">
      <p:transition spd="slow" advTm="949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Dogwood Lunch Ladies Are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SUPER HEROES!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4" descr="Image may contain: 3 people, people stan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r="8939"/>
          <a:stretch/>
        </p:blipFill>
        <p:spPr bwMode="auto">
          <a:xfrm>
            <a:off x="621145" y="1447800"/>
            <a:ext cx="763847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4"/>
    </mc:Choice>
    <mc:Fallback xmlns="">
      <p:transition spd="slow" advTm="601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Dogwood </a:t>
            </a:r>
            <a:r>
              <a:rPr lang="en-US" dirty="0" smtClean="0">
                <a:solidFill>
                  <a:schemeClr val="bg1"/>
                </a:solidFill>
              </a:rPr>
              <a:t>Custodians Are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SUPER HEROES!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5303" r="10859"/>
          <a:stretch/>
        </p:blipFill>
        <p:spPr bwMode="auto">
          <a:xfrm>
            <a:off x="1371600" y="1290037"/>
            <a:ext cx="6477000" cy="512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0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3"/>
    </mc:Choice>
    <mc:Fallback xmlns="">
      <p:transition spd="slow" advTm="619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chool\2016 2017\Homecoming Parade\20160916_123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191000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School\2016 2017\Homecoming Parade\FB_IMG_14743286275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t="10870" r="6544"/>
          <a:stretch/>
        </p:blipFill>
        <p:spPr bwMode="auto">
          <a:xfrm>
            <a:off x="4492658" y="3048000"/>
            <a:ext cx="444302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School\2016 2017\Homecoming Parade\FB_IMG_14743286101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12165" r="20091"/>
          <a:stretch/>
        </p:blipFill>
        <p:spPr bwMode="auto">
          <a:xfrm>
            <a:off x="2514348" y="2209800"/>
            <a:ext cx="2057652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School\2016 2017\Homecoming Parade\FB_IMG_147432862024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r="27243" b="12371"/>
          <a:stretch/>
        </p:blipFill>
        <p:spPr bwMode="auto">
          <a:xfrm>
            <a:off x="5556495" y="533400"/>
            <a:ext cx="3358905" cy="271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School\2016 2017\Homecoming Parade\FB_IMG_14743286007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5286"/>
          <a:stretch/>
        </p:blipFill>
        <p:spPr bwMode="auto">
          <a:xfrm>
            <a:off x="192905" y="3810000"/>
            <a:ext cx="2478332" cy="18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973762"/>
            <a:ext cx="8229600" cy="960438"/>
          </a:xfrm>
        </p:spPr>
        <p:txBody>
          <a:bodyPr/>
          <a:lstStyle/>
          <a:p>
            <a:r>
              <a:rPr lang="en-US" dirty="0" smtClean="0"/>
              <a:t>Homecoming Parade: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4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0"/>
    </mc:Choice>
    <mc:Fallback xmlns="">
      <p:transition spd="slow" advTm="605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228600"/>
            <a:ext cx="5867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St. Patrick’s Day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scontent.fcou1-1.fna.fbcdn.net/v/t1.0-0/p526x296/17264844_10155229451484301_9168757255047215248_n.jpg?oh=817e7c207dafd3f4b615309e5b38793c&amp;oe=59513B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1662"/>
            <a:ext cx="4778235" cy="356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may contain: 6 people, people smiling, people sta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515">
            <a:off x="4553630" y="630818"/>
            <a:ext cx="4409316" cy="511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may contain: 2 people, people stand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22108"/>
          <a:stretch/>
        </p:blipFill>
        <p:spPr bwMode="auto">
          <a:xfrm>
            <a:off x="2652860" y="4038600"/>
            <a:ext cx="251368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may contain: 1 person, do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0" r="21740"/>
          <a:stretch/>
        </p:blipFill>
        <p:spPr bwMode="auto">
          <a:xfrm>
            <a:off x="0" y="3677937"/>
            <a:ext cx="1425050" cy="31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automatic alt text availab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85062"/>
            <a:ext cx="21336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magicalearscollectibles.com/assets/images/2015-02-1117432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8" b="11514"/>
          <a:stretch/>
        </p:blipFill>
        <p:spPr bwMode="auto">
          <a:xfrm>
            <a:off x="5313743" y="5448300"/>
            <a:ext cx="1480681" cy="13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g.clipartfest.com/41bfeaba167d3e937cc4bea4c8aa737a_-minnie-mouse-holding-a-saint-patricks-day-mickey-and-minnie-clipart_450-54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35" y="4858257"/>
            <a:ext cx="1195887" cy="14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0"/>
    </mc:Choice>
    <mc:Fallback xmlns="">
      <p:transition spd="slow" advTm="667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044" y="32327"/>
            <a:ext cx="2247900" cy="919167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1"/>
                </a:solidFill>
              </a:rPr>
              <a:t>Easter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scontent.fcou1-1.fna.fbcdn.net/v/t31.0-0/p526x296/17855158_1666014263413474_4921896973947335258_o.jpg?oh=661ffb7d7065b67ad24071d75e213e74&amp;oe=59B60B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9"/>
          <a:stretch/>
        </p:blipFill>
        <p:spPr bwMode="auto">
          <a:xfrm>
            <a:off x="152400" y="725055"/>
            <a:ext cx="3124200" cy="32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1 person, sta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"/>
            <a:ext cx="2743200" cy="49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3 people, people smiling, people standing and sho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9" b="5033"/>
          <a:stretch/>
        </p:blipFill>
        <p:spPr bwMode="auto">
          <a:xfrm>
            <a:off x="1981200" y="2654313"/>
            <a:ext cx="2667000" cy="39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may contain: 2 peopl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25371" r="16275" b="9507"/>
          <a:stretch/>
        </p:blipFill>
        <p:spPr bwMode="auto">
          <a:xfrm>
            <a:off x="4267200" y="381000"/>
            <a:ext cx="1616363" cy="25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content.fcou1-1.fna.fbcdn.net/v/t31.0-0/p526x296/17834325_1845238868823378_8717813056433456066_o.jpg?oh=2ee0f34951322b6e57143fb50f81beca&amp;oe=59831AD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7" r="9043" b="10135"/>
          <a:stretch/>
        </p:blipFill>
        <p:spPr bwMode="auto">
          <a:xfrm>
            <a:off x="4740563" y="2920999"/>
            <a:ext cx="2286000" cy="381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liparthut.com/clip-arts/411/mickey-mouse-happy-easter-411985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2173677" cy="16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-na.ssl-images-amazon.com/images/I/51zRoq9CVz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3951" r="3058"/>
          <a:stretch/>
        </p:blipFill>
        <p:spPr bwMode="auto">
          <a:xfrm>
            <a:off x="7239000" y="5019276"/>
            <a:ext cx="1600200" cy="16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2"/>
    </mc:Choice>
    <mc:Fallback xmlns="">
      <p:transition spd="slow" advTm="692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rcaufield.CAMDENTONSCHOOL\AppData\Local\Microsoft\Windows\INetCache\Content.Word\IMG_025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/>
          <a:stretch/>
        </p:blipFill>
        <p:spPr bwMode="auto">
          <a:xfrm rot="5400000">
            <a:off x="3747465" y="824535"/>
            <a:ext cx="3581399" cy="23895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3327" y="-1"/>
            <a:ext cx="5410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Cosmic Kids YOGA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rcaufield.CAMDENTONSCHOOL\AppData\Local\Microsoft\Windows\INetCache\Content.Word\IMG_02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81775" y="508859"/>
            <a:ext cx="304800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rcaufield.CAMDENTONSCHOOL\Downloads\20170329_0858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6" r="25696"/>
          <a:stretch/>
        </p:blipFill>
        <p:spPr bwMode="auto">
          <a:xfrm rot="5400000">
            <a:off x="745896" y="625704"/>
            <a:ext cx="239440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isplaying 20170329_0858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:\Users\rcaufield.CAMDENTONSCHOOL\Downloads\20170329_0900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r="8628" b="15879"/>
          <a:stretch/>
        </p:blipFill>
        <p:spPr bwMode="auto">
          <a:xfrm rot="10800000">
            <a:off x="262378" y="4495799"/>
            <a:ext cx="3443921" cy="194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103" y="4276101"/>
            <a:ext cx="2895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9152">
            <a:off x="3198376" y="3883357"/>
            <a:ext cx="2594859" cy="194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2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9"/>
    </mc:Choice>
    <mc:Fallback xmlns="">
      <p:transition spd="slow" advTm="698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5943600" cy="1143000"/>
          </a:xfrm>
        </p:spPr>
        <p:txBody>
          <a:bodyPr/>
          <a:lstStyle/>
          <a:p>
            <a:r>
              <a:rPr lang="en-US" dirty="0" smtClean="0"/>
              <a:t>Sleeping </a:t>
            </a:r>
            <a:r>
              <a:rPr lang="en-US" dirty="0"/>
              <a:t>B</a:t>
            </a:r>
            <a:r>
              <a:rPr lang="en-US" dirty="0" smtClean="0"/>
              <a:t>ag Drive</a:t>
            </a:r>
            <a:endParaRPr lang="en-US" dirty="0"/>
          </a:p>
        </p:txBody>
      </p:sp>
      <p:pic>
        <p:nvPicPr>
          <p:cNvPr id="5122" name="Picture 2" descr="https://scontent.fcou1-1.fna.fbcdn.net/v/t1.0-0/p235x350/16265266_1907063996189492_2718303814678587444_n.jpg?oh=f4843b4abb98f3c86fa25572805f6d07&amp;oe=59BCC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66800"/>
            <a:ext cx="5000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cou1-1.fna.fbcdn.net/v/t1.0-0/p235x350/16195157_1907063999522825_1473191450451489969_n.jpg?oh=2519bbe3633ea803202f6904b720231c&amp;oe=598F839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76600"/>
            <a:ext cx="46863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6564" y="272473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Ed and Angie Barns, along with Kiwanis </a:t>
            </a:r>
            <a:r>
              <a:rPr lang="en-US"/>
              <a:t>of </a:t>
            </a:r>
            <a:r>
              <a:rPr lang="en-US" smtClean="0"/>
              <a:t>Ozark and </a:t>
            </a:r>
            <a:r>
              <a:rPr lang="en-US" dirty="0"/>
              <a:t>Share the Harvest, contributed 100 sleeping bags from MC Sports in Springfield, MO, to the Camdenton School District to assist those students and families who need a little extra warmth this winter.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4811391"/>
            <a:ext cx="2819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2015/16 over 350 sleeping bags were distributed.</a:t>
            </a:r>
          </a:p>
          <a:p>
            <a:r>
              <a:rPr lang="en-US" sz="2200" dirty="0" smtClean="0"/>
              <a:t>2016/17 over 100 more…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771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7"/>
    </mc:Choice>
    <mc:Fallback xmlns="">
      <p:transition spd="slow" advTm="742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rcaufield.CAMDENTONSCHOOL\Downloads\2017 Hair cuts-20170313T181952Z-001\IMG_01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t="16266" r="12556" b="22879"/>
          <a:stretch/>
        </p:blipFill>
        <p:spPr bwMode="auto">
          <a:xfrm rot="5400000">
            <a:off x="2859273" y="2456070"/>
            <a:ext cx="3445163" cy="237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rcaufield.CAMDENTONSCHOOL\Downloads\EK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5749" r="9762"/>
          <a:stretch/>
        </p:blipFill>
        <p:spPr bwMode="auto">
          <a:xfrm rot="20458391">
            <a:off x="30252" y="601594"/>
            <a:ext cx="1971065" cy="3320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rcaufield.CAMDENTONSCHOOL\AppData\Local\Microsoft\Windows\INetCache\Content.Word\IMG_019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2" t="22009" b="22649"/>
          <a:stretch/>
        </p:blipFill>
        <p:spPr bwMode="auto">
          <a:xfrm rot="6699351">
            <a:off x="383323" y="3760850"/>
            <a:ext cx="3473767" cy="2199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rcaufield.CAMDENTONSCHOOL\Downloads\Snip It Salon Sig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724400" cy="115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caufield.CAMDENTONSCHOOL\Downloads\2017 Hair cuts-20170313T181952Z-001\IMG_01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037" y="1600200"/>
            <a:ext cx="34036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caufield.CAMDENTONSCHOOL\Downloads\2017 Hair cuts-20170313T181952Z-001\IMG_01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 r="9638" b="24081"/>
          <a:stretch/>
        </p:blipFill>
        <p:spPr bwMode="auto">
          <a:xfrm rot="5714095">
            <a:off x="6357530" y="708503"/>
            <a:ext cx="2326827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may contain: 14 people, people smili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7"/>
          <a:stretch/>
        </p:blipFill>
        <p:spPr bwMode="auto">
          <a:xfrm>
            <a:off x="5105400" y="4648200"/>
            <a:ext cx="3962400" cy="191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5665" y="1889758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4411" y="5420892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54614" y="207262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70483" y="3783569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"/>
    </mc:Choice>
    <mc:Fallback xmlns="">
      <p:transition spd="slow" advTm="490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rcaufield.CAMDENTONSCHOOL\Downloads\2017 Hair cuts-20170313T181952Z-001\2017 Hair cuts\IMG_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1100" y="20955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caufield.CAMDENTONSCHOOL\Downloads\2017 Hair cuts-20170313T181952Z-001\2017 Hair cuts\IMG_00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17230" r="8396"/>
          <a:stretch/>
        </p:blipFill>
        <p:spPr bwMode="auto">
          <a:xfrm rot="5400000">
            <a:off x="4046355" y="3949721"/>
            <a:ext cx="2964873" cy="22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caufield.CAMDENTONSCHOOL\Downloads\2017 Hair cuts-20170313T181952Z-001\2017 Hair cuts\IMG_00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r="18952" b="15858"/>
          <a:stretch/>
        </p:blipFill>
        <p:spPr bwMode="auto">
          <a:xfrm rot="5400000">
            <a:off x="6323941" y="3862145"/>
            <a:ext cx="2953326" cy="2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caufield.CAMDENTONSCHOOL\Downloads\2017 Hair cuts-20170313T181952Z-001\2017 Hair cuts\IMG_00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30684" r="31083" b="19380"/>
          <a:stretch/>
        </p:blipFill>
        <p:spPr bwMode="auto">
          <a:xfrm rot="5400000">
            <a:off x="4370739" y="905535"/>
            <a:ext cx="2946400" cy="19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caufield.CAMDENTONSCHOOL\Downloads\2017 Hair cuts-20170313T181952Z-001\2017 Hair cuts\IMG_00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20223" r="33312" b="33905"/>
          <a:stretch/>
        </p:blipFill>
        <p:spPr bwMode="auto">
          <a:xfrm rot="5400000">
            <a:off x="6325498" y="832172"/>
            <a:ext cx="2950213" cy="207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rcaufield.CAMDENTONSCHOOL\Downloads\2017 Hair cuts-20170313T181952Z-001\2017 Hair cuts\IMG_009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3" r="19576" b="33103"/>
          <a:stretch/>
        </p:blipFill>
        <p:spPr bwMode="auto">
          <a:xfrm>
            <a:off x="304800" y="0"/>
            <a:ext cx="2133599" cy="28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1066800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8743" y="5081705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5931932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9220" y="2834190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2649524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48529" y="3733800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"/>
    </mc:Choice>
    <mc:Fallback xmlns="">
      <p:transition spd="slow" advTm="481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caufield.CAMDENTONSCHOOL\AppData\Local\Microsoft\Windows\INetCache\Content.Word\IMG_017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b="13899"/>
          <a:stretch/>
        </p:blipFill>
        <p:spPr bwMode="auto">
          <a:xfrm rot="5400000">
            <a:off x="-401003" y="1086803"/>
            <a:ext cx="3308350" cy="1439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rcaufield.CAMDENTONSCHOOL\AppData\Local\Microsoft\Windows\INetCache\Content.Word\IMG_01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72945" y="152400"/>
            <a:ext cx="4997450" cy="332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rcaufield.CAMDENTONSCHOOL\AppData\Local\Microsoft\Windows\INetCache\Content.Word\IMG_018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 b="15701"/>
          <a:stretch/>
        </p:blipFill>
        <p:spPr bwMode="auto">
          <a:xfrm rot="5400000">
            <a:off x="2298613" y="4398734"/>
            <a:ext cx="3287570" cy="1411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rcaufield.CAMDENTONSCHOOL\AppData\Local\Microsoft\Windows\INetCache\Content.Word\IMG_018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/>
          <a:stretch/>
        </p:blipFill>
        <p:spPr bwMode="auto">
          <a:xfrm>
            <a:off x="4637404" y="3481388"/>
            <a:ext cx="4125596" cy="3257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108 Hair cuts at 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694" y="3481388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3491" y="6248400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2971800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6368470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"/>
    </mc:Choice>
    <mc:Fallback xmlns="">
      <p:transition spd="slow" advTm="508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Houses in poverty\20161205_12333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10">
            <a:off x="4898685" y="414868"/>
            <a:ext cx="4191000" cy="29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Houses in poverty\20161205_123421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9" b="16495"/>
          <a:stretch/>
        </p:blipFill>
        <p:spPr bwMode="auto">
          <a:xfrm>
            <a:off x="225650" y="152400"/>
            <a:ext cx="5001491" cy="23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Houses in poverty\20161205_122555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10108" r="4163" b="5487"/>
          <a:stretch/>
        </p:blipFill>
        <p:spPr bwMode="auto">
          <a:xfrm rot="21448066">
            <a:off x="-26654" y="3294939"/>
            <a:ext cx="4435791" cy="234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School\Houses\IMG_01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r="9247" b="27435"/>
          <a:stretch/>
        </p:blipFill>
        <p:spPr bwMode="auto">
          <a:xfrm>
            <a:off x="4430974" y="3505200"/>
            <a:ext cx="4521204" cy="294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5"/>
    </mc:Choice>
    <mc:Fallback xmlns="">
      <p:transition spd="slow" advTm="943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rcaufield.CAMDENTONSCHOOL\Downloads\IMG_16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4"/>
          <a:stretch/>
        </p:blipFill>
        <p:spPr bwMode="auto">
          <a:xfrm rot="5400000">
            <a:off x="4352579" y="2397796"/>
            <a:ext cx="4560617" cy="266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caufield.CAMDENTONSCHOOL\Downloads\DSC_0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3372" r="15148"/>
          <a:stretch/>
        </p:blipFill>
        <p:spPr bwMode="auto">
          <a:xfrm>
            <a:off x="76200" y="299941"/>
            <a:ext cx="3394750" cy="28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caufield.CAMDENTONSCHOOL\Downloads\DSC_0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t="32282" r="16373"/>
          <a:stretch/>
        </p:blipFill>
        <p:spPr bwMode="auto">
          <a:xfrm>
            <a:off x="2514600" y="533400"/>
            <a:ext cx="3253509" cy="21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Displaying IMG_16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rcaufield.CAMDENTONSCHOOL\Downloads\IMG_16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4" t="26232" b="26933"/>
          <a:stretch/>
        </p:blipFill>
        <p:spPr bwMode="auto">
          <a:xfrm rot="5400000">
            <a:off x="6297322" y="3935122"/>
            <a:ext cx="3868888" cy="18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rcaufield.CAMDENTONSCHOOL\Downloads\IMG_167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26142" r="11516"/>
          <a:stretch/>
        </p:blipFill>
        <p:spPr bwMode="auto">
          <a:xfrm rot="5400000">
            <a:off x="1892348" y="3141639"/>
            <a:ext cx="3626342" cy="268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rcaufield.CAMDENTONSCHOOL\Downloads\IMG_167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30036" b="18415"/>
          <a:stretch/>
        </p:blipFill>
        <p:spPr bwMode="auto">
          <a:xfrm rot="5400000">
            <a:off x="-567211" y="3923185"/>
            <a:ext cx="3575996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r="44232"/>
          <a:stretch/>
        </p:blipFill>
        <p:spPr bwMode="auto">
          <a:xfrm rot="16200000">
            <a:off x="6734221" y="-941284"/>
            <a:ext cx="1271212" cy="339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4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1"/>
    </mc:Choice>
    <mc:Fallback xmlns="">
      <p:transition spd="slow" advTm="812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Image may contain: 2 people, people smiling, people sitting, shoes and indo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0"/>
          <a:stretch/>
        </p:blipFill>
        <p:spPr bwMode="auto">
          <a:xfrm>
            <a:off x="155574" y="723598"/>
            <a:ext cx="3363615" cy="30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Image may contain: 3 people, people smiling, people standing, hat and sui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1"/>
          <a:stretch/>
        </p:blipFill>
        <p:spPr bwMode="auto">
          <a:xfrm>
            <a:off x="0" y="3040747"/>
            <a:ext cx="2560916" cy="20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may contain: 11 people, people smiling, shoes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34449"/>
            <a:ext cx="2355301" cy="35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may contain: d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"/>
            <a:ext cx="2100263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may contain: one or more people, people playing sports, crowd and basketball cou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7"/>
          <a:stretch/>
        </p:blipFill>
        <p:spPr bwMode="auto">
          <a:xfrm>
            <a:off x="155575" y="4953000"/>
            <a:ext cx="884702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may contain: 2 people, people stand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0"/>
          <a:stretch/>
        </p:blipFill>
        <p:spPr bwMode="auto">
          <a:xfrm>
            <a:off x="4114800" y="152400"/>
            <a:ext cx="2476126" cy="22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Image may contain: 1 person, smiling, sitting, dog and indo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10" y="477626"/>
            <a:ext cx="121539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4038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2017 Grad Walk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4" name="Picture 6" descr="https://scontent.fcou1-1.fna.fbcdn.net/v/t1.0-0/p526x296/18446630_1908717382704520_4637016901043446717_n.jpg?oh=723e800a49dbce9575651d4e1abbc909&amp;oe=59A4149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r="16311"/>
          <a:stretch/>
        </p:blipFill>
        <p:spPr bwMode="auto">
          <a:xfrm>
            <a:off x="6487212" y="2667000"/>
            <a:ext cx="2630079" cy="25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Image may contain: 11 people, people smiling, people standing and crow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200" y="2869388"/>
            <a:ext cx="2006604" cy="15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5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6"/>
    </mc:Choice>
    <mc:Fallback xmlns="">
      <p:transition spd="slow" advTm="988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may contain: 3 people, people stand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3350"/>
            <a:ext cx="38862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may contain: 3 people, people smiling, people standing and h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77" y="120073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may contain: 16 people, people standing and su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36576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may contain: 6 peop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9"/>
          <a:stretch/>
        </p:blipFill>
        <p:spPr bwMode="auto">
          <a:xfrm>
            <a:off x="108527" y="3657600"/>
            <a:ext cx="4701250" cy="294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5"/>
    </mc:Choice>
    <mc:Fallback xmlns="">
      <p:transition spd="slow" advTm="1031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4762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1"/>
                </a:solidFill>
              </a:rPr>
              <a:t>Dogwood Elementary</a:t>
            </a:r>
            <a:br>
              <a:rPr lang="en-US" sz="5000" dirty="0" smtClean="0">
                <a:solidFill>
                  <a:schemeClr val="bg1"/>
                </a:solidFill>
              </a:rPr>
            </a:br>
            <a:r>
              <a:rPr lang="en-US" sz="5000" dirty="0" smtClean="0">
                <a:solidFill>
                  <a:schemeClr val="bg1"/>
                </a:solidFill>
              </a:rPr>
              <a:t>is some of our student’s NEVERLAND.</a:t>
            </a:r>
            <a:br>
              <a:rPr lang="en-US" sz="5000" dirty="0" smtClean="0">
                <a:solidFill>
                  <a:schemeClr val="bg1"/>
                </a:solidFill>
              </a:rPr>
            </a:br>
            <a:r>
              <a:rPr lang="en-US" sz="5000" dirty="0" smtClean="0"/>
              <a:t>It is their escape from the hard reality that some of them face.</a:t>
            </a:r>
            <a:br>
              <a:rPr lang="en-US" sz="5000" dirty="0" smtClean="0"/>
            </a:br>
            <a:r>
              <a:rPr lang="en-US" sz="5000" dirty="0" smtClean="0"/>
              <a:t>The reality of hurt, hunger, homelessness, abuse, &amp; neglect.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070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4"/>
    </mc:Choice>
    <mc:Fallback xmlns="">
      <p:transition spd="slow" advTm="1240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705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That is why:  IN DOGWOOD ELEMENTARY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  <a:latin typeface="Waltograph" panose="03080602000000000000" pitchFamily="66" charset="0"/>
              </a:rPr>
              <a:t>We Let It Go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solidFill>
                  <a:schemeClr val="bg1"/>
                </a:solidFill>
              </a:rPr>
              <a:t>Because </a:t>
            </a:r>
            <a:r>
              <a:rPr lang="en-US" sz="3200" dirty="0" err="1" smtClean="0">
                <a:solidFill>
                  <a:schemeClr val="bg1"/>
                </a:solidFill>
                <a:latin typeface="a bug's life - debugged" panose="020B0603050302020204" pitchFamily="34" charset="0"/>
              </a:rPr>
              <a:t>Hakuna</a:t>
            </a:r>
            <a:r>
              <a:rPr lang="en-US" sz="3200" dirty="0" smtClean="0">
                <a:solidFill>
                  <a:schemeClr val="bg1"/>
                </a:solidFill>
                <a:latin typeface="a bug's life - debugged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 bug's life - debugged" panose="020B0603050302020204" pitchFamily="34" charset="0"/>
              </a:rPr>
              <a:t>Matata</a:t>
            </a:r>
            <a:r>
              <a:rPr lang="en-US" sz="3200" dirty="0" smtClean="0">
                <a:solidFill>
                  <a:schemeClr val="bg1"/>
                </a:solidFill>
                <a:latin typeface="a bug's life - debugged" panose="020B0603050302020204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 bug's life - debugged" panose="020B06030503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32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bear necessities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  <a:latin typeface="Alice in Wonderland" panose="02000500000000000000" pitchFamily="2" charset="0"/>
              </a:rPr>
              <a:t>Will always be our guide </a:t>
            </a:r>
            <a:r>
              <a:rPr lang="en-US" sz="3600" b="1" dirty="0" smtClean="0">
                <a:solidFill>
                  <a:schemeClr val="bg1"/>
                </a:solidFill>
                <a:latin typeface="Alice in Wonderland" panose="02000500000000000000" pitchFamily="2" charset="0"/>
              </a:rPr>
              <a:t>To Infinity and Beyond !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b="1" dirty="0" smtClean="0">
                <a:latin typeface="Bradley Hand ITC" panose="03070402050302030203" pitchFamily="66" charset="0"/>
              </a:rPr>
              <a:t>All it takes is faith, trust, and</a:t>
            </a:r>
            <a:br>
              <a:rPr lang="en-US" sz="3200" b="1" dirty="0" smtClean="0">
                <a:latin typeface="Bradley Hand ITC" panose="03070402050302030203" pitchFamily="66" charset="0"/>
              </a:rPr>
            </a:br>
            <a:r>
              <a:rPr lang="en-US" sz="3200" b="1" dirty="0" smtClean="0">
                <a:latin typeface="Bradley Hand ITC" panose="03070402050302030203" pitchFamily="66" charset="0"/>
              </a:rPr>
              <a:t>a little bit of pixie dust</a:t>
            </a:r>
            <a:br>
              <a:rPr lang="en-US" sz="3200" b="1" dirty="0" smtClean="0">
                <a:latin typeface="Bradley Hand ITC" panose="03070402050302030203" pitchFamily="66" charset="0"/>
              </a:rPr>
            </a:br>
            <a:r>
              <a:rPr lang="en-US" sz="3200" dirty="0" smtClean="0"/>
              <a:t>WHILE WE JUST KEEP SWIMMING</a:t>
            </a:r>
            <a:br>
              <a:rPr lang="en-US" sz="3200" dirty="0" smtClean="0"/>
            </a:br>
            <a:r>
              <a:rPr lang="en-US" sz="2800" dirty="0" smtClean="0">
                <a:latin typeface="Lucida Handwriting" panose="03010101010101010101" pitchFamily="66" charset="0"/>
              </a:rPr>
              <a:t>and whistle while we work !</a:t>
            </a:r>
            <a:br>
              <a:rPr lang="en-US" sz="2800" dirty="0" smtClean="0">
                <a:latin typeface="Lucida Handwriting" panose="03010101010101010101" pitchFamily="66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we know that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latin typeface="Baskerville Old Face" panose="02020602080505020303" pitchFamily="18" charset="0"/>
              </a:rPr>
              <a:t>LIFE IS BETTER UNDER THE SEA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Because in this school, we do</a:t>
            </a:r>
            <a:br>
              <a:rPr lang="en-US" sz="3200" dirty="0" smtClean="0"/>
            </a:br>
            <a:r>
              <a:rPr lang="en-US" sz="3200" dirty="0" smtClean="0">
                <a:latin typeface="+mn-lt"/>
              </a:rPr>
              <a:t>Happily Ever After!</a:t>
            </a:r>
            <a:br>
              <a:rPr lang="en-US" sz="3200" dirty="0" smtClean="0">
                <a:latin typeface="+mn-lt"/>
              </a:rPr>
            </a:br>
            <a:r>
              <a:rPr lang="en-US" sz="3500" dirty="0" smtClean="0">
                <a:latin typeface="Waltograph" panose="03080602000000000000" pitchFamily="66" charset="0"/>
              </a:rPr>
              <a:t>May The Force Be With You!</a:t>
            </a:r>
            <a:endParaRPr lang="en-US" sz="3500" dirty="0">
              <a:latin typeface="Waltograph" panose="03080602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8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9"/>
    </mc:Choice>
    <mc:Fallback xmlns="">
      <p:transition spd="slow" advTm="1621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Social Work Service Stats: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51407774"/>
              </p:ext>
            </p:extLst>
          </p:nvPr>
        </p:nvGraphicFramePr>
        <p:xfrm>
          <a:off x="533400" y="1447800"/>
          <a:ext cx="630555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0" y="2057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Number of Social Work Service Referrals: 594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8"/>
    </mc:Choice>
    <mc:Fallback xmlns="">
      <p:transition spd="slow" advTm="732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50892895"/>
              </p:ext>
            </p:extLst>
          </p:nvPr>
        </p:nvGraphicFramePr>
        <p:xfrm>
          <a:off x="152400" y="228600"/>
          <a:ext cx="4114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48781397"/>
              </p:ext>
            </p:extLst>
          </p:nvPr>
        </p:nvGraphicFramePr>
        <p:xfrm>
          <a:off x="4876800" y="228600"/>
          <a:ext cx="36576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26422270"/>
              </p:ext>
            </p:extLst>
          </p:nvPr>
        </p:nvGraphicFramePr>
        <p:xfrm>
          <a:off x="2590800" y="3276600"/>
          <a:ext cx="48768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6882" y="4953000"/>
            <a:ext cx="31940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special thanks to</a:t>
            </a:r>
          </a:p>
          <a:p>
            <a:r>
              <a:rPr lang="en-US" dirty="0" smtClean="0"/>
              <a:t>Dr. Dill, Dr. Neal, Dr. Hadfield,</a:t>
            </a:r>
          </a:p>
          <a:p>
            <a:r>
              <a:rPr lang="en-US" dirty="0" smtClean="0"/>
              <a:t>&amp; Camdenton R-III School Board</a:t>
            </a:r>
          </a:p>
          <a:p>
            <a:r>
              <a:rPr lang="en-US" dirty="0" smtClean="0"/>
              <a:t>For their vision of</a:t>
            </a:r>
          </a:p>
          <a:p>
            <a:r>
              <a:rPr lang="en-US" dirty="0" smtClean="0"/>
              <a:t>Excellence to serve</a:t>
            </a:r>
          </a:p>
          <a:p>
            <a:r>
              <a:rPr lang="en-US" dirty="0" smtClean="0"/>
              <a:t>EVERY STUDENT!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7"/>
    </mc:Choice>
    <mc:Fallback xmlns="">
      <p:transition spd="slow" advTm="1060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628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bg1"/>
                </a:solidFill>
              </a:rPr>
              <a:t>One of the first directives my supervisor, Dr. Dill gave me at the beginning of 2015/16 school year was:</a:t>
            </a:r>
            <a:r>
              <a:rPr lang="en-US" sz="5500" dirty="0" smtClean="0">
                <a:solidFill>
                  <a:schemeClr val="bg1"/>
                </a:solidFill>
              </a:rPr>
              <a:t/>
            </a:r>
            <a:br>
              <a:rPr lang="en-US" sz="5500" dirty="0" smtClean="0">
                <a:solidFill>
                  <a:schemeClr val="bg1"/>
                </a:solidFill>
              </a:rPr>
            </a:br>
            <a:r>
              <a:rPr lang="en-US" sz="5500" dirty="0" smtClean="0"/>
              <a:t>“Dogwood </a:t>
            </a:r>
            <a:r>
              <a:rPr lang="en-US" sz="5500" dirty="0" err="1" smtClean="0"/>
              <a:t>Elementary’s</a:t>
            </a:r>
            <a:r>
              <a:rPr lang="en-US" sz="5500" dirty="0" smtClean="0"/>
              <a:t> 90/90 is at </a:t>
            </a:r>
            <a:r>
              <a:rPr lang="en-US" sz="5500" b="1" dirty="0" smtClean="0"/>
              <a:t>81%</a:t>
            </a:r>
            <a:r>
              <a:rPr lang="en-US" sz="5500" dirty="0" smtClean="0"/>
              <a:t>.</a:t>
            </a:r>
            <a:br>
              <a:rPr lang="en-US" sz="5500" dirty="0" smtClean="0"/>
            </a:br>
            <a:r>
              <a:rPr lang="en-US" sz="5500" dirty="0" smtClean="0"/>
              <a:t>HELP GET THAT TO OR ABOVE</a:t>
            </a:r>
            <a:br>
              <a:rPr lang="en-US" sz="5500" dirty="0" smtClean="0"/>
            </a:br>
            <a:r>
              <a:rPr lang="en-US" sz="5500" b="1" dirty="0" smtClean="0"/>
              <a:t>90%</a:t>
            </a:r>
            <a:r>
              <a:rPr lang="en-US" sz="5500" dirty="0" smtClean="0"/>
              <a:t>!”</a:t>
            </a:r>
            <a:br>
              <a:rPr lang="en-US" sz="5500" dirty="0" smtClean="0"/>
            </a:b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267764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7"/>
    </mc:Choice>
    <mc:Fallback xmlns="">
      <p:transition spd="slow" advTm="982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457200"/>
            <a:ext cx="8610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smtClean="0"/>
              <a:t>Dogwood Elementary 90/90:</a:t>
            </a:r>
          </a:p>
          <a:p>
            <a:r>
              <a:rPr lang="en-US" sz="5000" dirty="0" smtClean="0"/>
              <a:t>2014/2015: 81.04%</a:t>
            </a:r>
          </a:p>
          <a:p>
            <a:endParaRPr lang="en-US" sz="3000" dirty="0"/>
          </a:p>
          <a:p>
            <a:r>
              <a:rPr lang="en-US" sz="5000" dirty="0" smtClean="0"/>
              <a:t>2015/2016: 88.74%</a:t>
            </a:r>
          </a:p>
          <a:p>
            <a:endParaRPr lang="en-US" sz="3000" dirty="0"/>
          </a:p>
          <a:p>
            <a:r>
              <a:rPr lang="en-US" sz="5000" b="1" dirty="0" smtClean="0"/>
              <a:t>2016/2017: 93.68%</a:t>
            </a:r>
          </a:p>
          <a:p>
            <a:endParaRPr lang="en-US" sz="5000" b="1" dirty="0" smtClean="0"/>
          </a:p>
          <a:p>
            <a:pPr algn="ctr"/>
            <a:r>
              <a:rPr lang="en-US" sz="4500" b="1" dirty="0" smtClean="0"/>
              <a:t>Thanks DE </a:t>
            </a:r>
            <a:r>
              <a:rPr lang="en-US" sz="4500" b="1" dirty="0" err="1" smtClean="0"/>
              <a:t>Attd</a:t>
            </a:r>
            <a:r>
              <a:rPr lang="en-US" sz="4500" b="1" dirty="0" smtClean="0"/>
              <a:t> Action TEAM!! </a:t>
            </a:r>
          </a:p>
          <a:p>
            <a:pPr algn="ctr"/>
            <a:r>
              <a:rPr lang="en-US" sz="4500" b="1" dirty="0" smtClean="0"/>
              <a:t>You ROCK!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189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9"/>
    </mc:Choice>
    <mc:Fallback xmlns="">
      <p:transition spd="slow" advTm="1142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D:\School\2016 2017\Jungle\20161006_11190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7" y="3839213"/>
            <a:ext cx="2353108" cy="210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8002" y="152400"/>
            <a:ext cx="8229600" cy="960438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bg1"/>
                </a:solidFill>
              </a:rPr>
              <a:t>Dogwood Elementary Attendance Celebrations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288268"/>
            <a:ext cx="304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100% September: Jungle</a:t>
            </a:r>
            <a:endParaRPr lang="en-US" sz="2200" dirty="0"/>
          </a:p>
        </p:txBody>
      </p:sp>
      <p:pic>
        <p:nvPicPr>
          <p:cNvPr id="10242" name="Picture 2" descr="D:\School\2016 2017\Jungle\20161006_1054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7"/>
          <a:stretch/>
        </p:blipFill>
        <p:spPr bwMode="auto">
          <a:xfrm rot="4402969">
            <a:off x="-155005" y="4200906"/>
            <a:ext cx="2830944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School\2016 2017\Jungle\20161006_1113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3" t="8543" r="9649"/>
          <a:stretch/>
        </p:blipFill>
        <p:spPr bwMode="auto">
          <a:xfrm>
            <a:off x="4267200" y="3667126"/>
            <a:ext cx="4618182" cy="311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School\2016 2017\Jungle\20161006_112148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4071"/>
            <a:ext cx="8305800" cy="20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8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1"/>
    </mc:Choice>
    <mc:Fallback xmlns="">
      <p:transition spd="slow" advTm="778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School\2016 2017\Mickey and Minnie\20161103_1225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3" r="14333"/>
          <a:stretch/>
        </p:blipFill>
        <p:spPr bwMode="auto">
          <a:xfrm rot="5400000">
            <a:off x="-146417" y="4166268"/>
            <a:ext cx="2732520" cy="217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School\2016 2017\Mickey and Minnie\20160930_0736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t="12001" r="13260"/>
          <a:stretch/>
        </p:blipFill>
        <p:spPr bwMode="auto">
          <a:xfrm rot="710401">
            <a:off x="5024710" y="1404644"/>
            <a:ext cx="4308764" cy="263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School\2016 2017\Mickey and Minnie\20161103_115537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3886200" cy="271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School\2016 2017\Mickey and Minnie\20160930_073949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6" y="207382"/>
            <a:ext cx="218135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School\2016 2017\Mickey and Minnie\20161103_113833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r="8205" b="23446"/>
          <a:stretch/>
        </p:blipFill>
        <p:spPr bwMode="auto">
          <a:xfrm>
            <a:off x="6096000" y="4572000"/>
            <a:ext cx="2807855" cy="18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667000"/>
            <a:ext cx="4652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100% in October: Mickey and Minnie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22" name="Picture 6" descr="D:\School\2016 2017\Mickey and Minnie\20161103_1135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r="8356"/>
          <a:stretch/>
        </p:blipFill>
        <p:spPr bwMode="auto">
          <a:xfrm>
            <a:off x="2376055" y="525600"/>
            <a:ext cx="2957945" cy="203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1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8"/>
    </mc:Choice>
    <mc:Fallback xmlns="">
      <p:transition spd="slow" advTm="758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1239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100% November: Santa, Mrs. Claus, and Elves</a:t>
            </a:r>
            <a:endParaRPr lang="en-US" dirty="0"/>
          </a:p>
        </p:txBody>
      </p:sp>
      <p:pic>
        <p:nvPicPr>
          <p:cNvPr id="11266" name="Picture 2" descr="D:\School\2016 2017\Christmas\20161201_124406_001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r="5489"/>
          <a:stretch/>
        </p:blipFill>
        <p:spPr bwMode="auto">
          <a:xfrm>
            <a:off x="5638800" y="3364345"/>
            <a:ext cx="294824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School\2016 2017\Christmas\20161201_100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r="16491"/>
          <a:stretch/>
        </p:blipFill>
        <p:spPr bwMode="auto">
          <a:xfrm rot="4552282">
            <a:off x="-209063" y="3067363"/>
            <a:ext cx="2817092" cy="207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School\2016 2017\Christmas\IMG_39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r="6706"/>
          <a:stretch/>
        </p:blipFill>
        <p:spPr bwMode="auto">
          <a:xfrm rot="5400000">
            <a:off x="2065122" y="4640476"/>
            <a:ext cx="2403765" cy="18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School\2016 2017\Christmas\IMG_3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6100" y="260064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School\2016 2017\Christmas\20161201_111904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1347"/>
          <a:stretch/>
        </p:blipFill>
        <p:spPr bwMode="auto">
          <a:xfrm>
            <a:off x="76200" y="666762"/>
            <a:ext cx="8913092" cy="187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mages2.fanpop.com/images/photos/2700000/Mickey-Mouse-Christmas-christmas-2735446-1024-7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31113"/>
            <a:ext cx="14478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3"/>
    </mc:Choice>
    <mc:Fallback xmlns="">
      <p:transition spd="slow" advTm="728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School\2016 2017\Wizard of Oz\20170109_0958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r="15999"/>
          <a:stretch/>
        </p:blipFill>
        <p:spPr bwMode="auto">
          <a:xfrm>
            <a:off x="51955" y="136236"/>
            <a:ext cx="2667000" cy="226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School\2016 2017\Wizard of Oz\20170109_113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3297"/>
            <a:ext cx="3786236" cy="21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09" y="18703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100% December: Wizard of Oz</a:t>
            </a:r>
            <a:endParaRPr lang="en-US" dirty="0"/>
          </a:p>
        </p:txBody>
      </p:sp>
      <p:pic>
        <p:nvPicPr>
          <p:cNvPr id="12292" name="Picture 4" descr="D:\School\2016 2017\Wizard of Oz\20170109_095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037" y="136236"/>
            <a:ext cx="2646163" cy="14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School\2016 2017\Wizard of Oz\20170109_100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961479" cy="166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:\School\2016 2017\Wizard of Oz\20170109_1000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91" y="4668332"/>
            <a:ext cx="3621809" cy="20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School\2016 2017\Wizard of Oz\20161130_074043-1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r="4828"/>
          <a:stretch/>
        </p:blipFill>
        <p:spPr bwMode="auto">
          <a:xfrm>
            <a:off x="22781" y="2209800"/>
            <a:ext cx="446976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:\School\2016 2017\Wizard of Oz\20170109_1000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1" b="16193"/>
          <a:stretch/>
        </p:blipFill>
        <p:spPr bwMode="auto">
          <a:xfrm rot="5400000">
            <a:off x="7308397" y="3726997"/>
            <a:ext cx="2113470" cy="12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D:\School\2016 2017\Wizard of Oz\20170109_12244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t="1" r="4643" b="4987"/>
          <a:stretch/>
        </p:blipFill>
        <p:spPr bwMode="auto">
          <a:xfrm>
            <a:off x="90354" y="5354184"/>
            <a:ext cx="4151722" cy="13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D:\School\2016 2017\Wizard of Oz\20170109_12372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r="12273" b="17152"/>
          <a:stretch/>
        </p:blipFill>
        <p:spPr bwMode="auto">
          <a:xfrm rot="5400000">
            <a:off x="3657923" y="3044422"/>
            <a:ext cx="3045941" cy="13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:\School\2016 2017\Wizard of Oz\20170109_15021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16731" r="16644" b="18599"/>
          <a:stretch/>
        </p:blipFill>
        <p:spPr bwMode="auto">
          <a:xfrm>
            <a:off x="5316544" y="3333791"/>
            <a:ext cx="2455856" cy="123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1"/>
    </mc:Choice>
    <mc:Fallback xmlns="">
      <p:transition spd="slow" advTm="801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10795</TotalTime>
  <Words>321</Words>
  <Application>Microsoft Office PowerPoint</Application>
  <PresentationFormat>On-screen Show (4:3)</PresentationFormat>
  <Paragraphs>64</Paragraphs>
  <Slides>36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Camdenton R-III School District 2016-17  School Social Work Services by: Rebecca R. Caufield, LMSW, School Social Worker</vt:lpstr>
      <vt:lpstr>Some homes of students served:</vt:lpstr>
      <vt:lpstr>PowerPoint Presentation</vt:lpstr>
      <vt:lpstr>One of the first directives my supervisor, Dr. Dill gave me at the beginning of 2015/16 school year was: “Dogwood Elementary’s 90/90 is at 81%. HELP GET THAT TO OR ABOVE 90%!” </vt:lpstr>
      <vt:lpstr>PowerPoint Presentation</vt:lpstr>
      <vt:lpstr>Dogwood Elementary Attendance Celebrations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Molly, DE Certified Therapy Dog</vt:lpstr>
      <vt:lpstr>PowerPoint Presentation</vt:lpstr>
      <vt:lpstr>PowerPoint Presentation</vt:lpstr>
      <vt:lpstr>Dogwood Lunch Ladies Are SUPER HEROES!</vt:lpstr>
      <vt:lpstr>Dogwood Custodians Are SUPER HEROES!</vt:lpstr>
      <vt:lpstr>Homecoming Parade: 2016</vt:lpstr>
      <vt:lpstr>St. Patrick’s Day</vt:lpstr>
      <vt:lpstr>Easter</vt:lpstr>
      <vt:lpstr>Cosmic Kids YOGA</vt:lpstr>
      <vt:lpstr>Sleeping Bag Drive</vt:lpstr>
      <vt:lpstr>PowerPoint Presentation</vt:lpstr>
      <vt:lpstr>PowerPoint Presentation</vt:lpstr>
      <vt:lpstr>PowerPoint Presentation</vt:lpstr>
      <vt:lpstr>PowerPoint Presentation</vt:lpstr>
      <vt:lpstr>2017 Grad Walk</vt:lpstr>
      <vt:lpstr>PowerPoint Presentation</vt:lpstr>
      <vt:lpstr>Dogwood Elementary is some of our student’s NEVERLAND. It is their escape from the hard reality that some of them face. The reality of hurt, hunger, homelessness, abuse, &amp; neglect.</vt:lpstr>
      <vt:lpstr>That is why:  IN DOGWOOD ELEMENTARY We Let It Go Because Hakuna Matata and the bear necessities Will always be our guide To Infinity and Beyond ! All it takes is faith, trust, and a little bit of pixie dust WHILE WE JUST KEEP SWIMMING and whistle while we work ! And we know that LIFE IS BETTER UNDER THE SEA Because in this school, we do Happily Ever After! May The Force Be With You!</vt:lpstr>
      <vt:lpstr>Social Work Service Stats: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Camdenton R-III School District 2016-17  School Social Work Services</dc:title>
  <dc:creator>Rebecca Caufield</dc:creator>
  <cp:lastModifiedBy>Linda Leu</cp:lastModifiedBy>
  <cp:revision>144</cp:revision>
  <cp:lastPrinted>2017-05-22T16:15:12Z</cp:lastPrinted>
  <dcterms:created xsi:type="dcterms:W3CDTF">2017-03-13T17:47:40Z</dcterms:created>
  <dcterms:modified xsi:type="dcterms:W3CDTF">2017-06-05T15:56:53Z</dcterms:modified>
</cp:coreProperties>
</file>